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08" r:id="rId1"/>
  </p:sldMasterIdLst>
  <p:notesMasterIdLst>
    <p:notesMasterId r:id="rId10"/>
  </p:notesMasterIdLst>
  <p:sldIdLst>
    <p:sldId id="256" r:id="rId2"/>
    <p:sldId id="298" r:id="rId3"/>
    <p:sldId id="260" r:id="rId4"/>
    <p:sldId id="261" r:id="rId5"/>
    <p:sldId id="262" r:id="rId6"/>
    <p:sldId id="296" r:id="rId7"/>
    <p:sldId id="300" r:id="rId8"/>
    <p:sldId id="299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  <p:boldItalic r:id="rId23"/>
    </p:embeddedFont>
    <p:embeddedFont>
      <p:font typeface="Kanit Light" pitchFamily="2" charset="-34"/>
      <p:regular r:id="rId24"/>
    </p:embeddedFont>
    <p:embeddedFont>
      <p:font typeface="Martel Sans" pitchFamily="2" charset="0"/>
      <p:regular r:id="rId25"/>
      <p:bold r:id="rId26"/>
    </p:embeddedFont>
    <p:embeddedFont>
      <p:font typeface="MuseoModerno Medium" pitchFamily="2" charset="0"/>
      <p:regular r:id="rId27"/>
    </p:embeddedFont>
  </p:embeddedFontLst>
  <p:custDataLst>
    <p:tags r:id="rId28"/>
  </p:custDataLst>
  <p:defaultTextStyle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6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точки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2022-2023 уч.год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Лист1!$D$3:$H$3</c:f>
              <c:strCache>
                <c:ptCount val="5"/>
                <c:pt idx="0">
                  <c:v>сколько молодых педагогов</c:v>
                </c:pt>
                <c:pt idx="1">
                  <c:v>участие в конкурсах</c:v>
                </c:pt>
                <c:pt idx="2">
                  <c:v>аттестация</c:v>
                </c:pt>
                <c:pt idx="3">
                  <c:v>преподавать в ВУЗ</c:v>
                </c:pt>
                <c:pt idx="4">
                  <c:v>поступление в ВУЗ</c:v>
                </c:pt>
              </c:strCache>
            </c:strRef>
          </c:cat>
          <c:val>
            <c:numRef>
              <c:f>Лист1!$D$4:$H$4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2-468E-BDD4-64CDA257599B}"/>
            </c:ext>
          </c:extLst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2023-2024 уч.год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Лист1!$D$3:$H$3</c:f>
              <c:strCache>
                <c:ptCount val="5"/>
                <c:pt idx="0">
                  <c:v>сколько молодых педагогов</c:v>
                </c:pt>
                <c:pt idx="1">
                  <c:v>участие в конкурсах</c:v>
                </c:pt>
                <c:pt idx="2">
                  <c:v>аттестация</c:v>
                </c:pt>
                <c:pt idx="3">
                  <c:v>преподавать в ВУЗ</c:v>
                </c:pt>
                <c:pt idx="4">
                  <c:v>поступление в ВУЗ</c:v>
                </c:pt>
              </c:strCache>
            </c:strRef>
          </c:cat>
          <c:val>
            <c:numRef>
              <c:f>Лист1!$D$5:$H$5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B2-468E-BDD4-64CDA257599B}"/>
            </c:ext>
          </c:extLst>
        </c:ser>
        <c:ser>
          <c:idx val="2"/>
          <c:order val="2"/>
          <c:tx>
            <c:strRef>
              <c:f>Лист1!$C$6</c:f>
              <c:strCache>
                <c:ptCount val="1"/>
                <c:pt idx="0">
                  <c:v>2024-2025 уч.год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Лист1!$D$3:$H$3</c:f>
              <c:strCache>
                <c:ptCount val="5"/>
                <c:pt idx="0">
                  <c:v>сколько молодых педагогов</c:v>
                </c:pt>
                <c:pt idx="1">
                  <c:v>участие в конкурсах</c:v>
                </c:pt>
                <c:pt idx="2">
                  <c:v>аттестация</c:v>
                </c:pt>
                <c:pt idx="3">
                  <c:v>преподавать в ВУЗ</c:v>
                </c:pt>
                <c:pt idx="4">
                  <c:v>поступление в ВУЗ</c:v>
                </c:pt>
              </c:strCache>
            </c:strRef>
          </c:cat>
          <c:val>
            <c:numRef>
              <c:f>Лист1!$D$6:$H$6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B2-468E-BDD4-64CDA2575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67551"/>
        <c:axId val="9872543"/>
      </c:barChart>
      <c:catAx>
        <c:axId val="986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872543"/>
        <c:crosses val="autoZero"/>
        <c:auto val="1"/>
        <c:lblAlgn val="ctr"/>
        <c:lblOffset val="100"/>
        <c:noMultiLvlLbl val="0"/>
      </c:catAx>
      <c:valAx>
        <c:axId val="987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867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569444" y="1521276"/>
            <a:ext cx="11491514" cy="516954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737361" y="1693938"/>
            <a:ext cx="11155680" cy="484172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6163056" y="1521276"/>
            <a:ext cx="2304288" cy="8778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6300216" y="1521277"/>
            <a:ext cx="2029968" cy="774354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050" y="2509516"/>
            <a:ext cx="10882303" cy="310896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8640" b="0" kern="1200" cap="all" spc="-12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520" y="5618475"/>
            <a:ext cx="10885018" cy="54864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920" spc="96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1920"/>
            </a:lvl2pPr>
            <a:lvl3pPr marL="1097280" indent="0" algn="ctr">
              <a:buNone/>
              <a:defRPr sz="192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382512" y="1609506"/>
            <a:ext cx="1865376" cy="632656"/>
          </a:xfrm>
        </p:spPr>
        <p:txBody>
          <a:bodyPr/>
          <a:lstStyle>
            <a:lvl1pPr algn="ctr">
              <a:defRPr sz="156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4/2/25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744675" y="6253272"/>
            <a:ext cx="7086600" cy="27432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0328304" y="6254496"/>
            <a:ext cx="2534257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02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89920" y="914400"/>
            <a:ext cx="2834640" cy="63093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914400"/>
            <a:ext cx="9692640" cy="63093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1317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9737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5336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38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0232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9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569444" y="1521276"/>
            <a:ext cx="11491514" cy="516954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737360" y="1693938"/>
            <a:ext cx="11155680" cy="484172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6163056" y="1521276"/>
            <a:ext cx="2304288" cy="8778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6300216" y="1521277"/>
            <a:ext cx="2029968" cy="774354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347" y="2513171"/>
            <a:ext cx="10885018" cy="310530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8640" kern="1200" cap="all" spc="-12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6349" y="5618474"/>
            <a:ext cx="10885018" cy="548640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>
                <a:solidFill>
                  <a:schemeClr val="tx1"/>
                </a:solidFill>
                <a:effectLst/>
              </a:defRPr>
            </a:lvl1pPr>
            <a:lvl2pPr marL="5486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6170" y="1613403"/>
            <a:ext cx="1865376" cy="636422"/>
          </a:xfrm>
        </p:spPr>
        <p:txBody>
          <a:bodyPr/>
          <a:lstStyle>
            <a:lvl1pPr algn="ctr">
              <a:defRPr lang="en-US" sz="156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4264" y="6253272"/>
            <a:ext cx="7088429" cy="27432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5405" y="6253272"/>
            <a:ext cx="253471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523744"/>
            <a:ext cx="5705856" cy="4498848"/>
          </a:xfrm>
        </p:spPr>
        <p:txBody>
          <a:bodyPr/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44384" y="2523744"/>
            <a:ext cx="5705856" cy="4498848"/>
          </a:xfrm>
        </p:spPr>
        <p:txBody>
          <a:bodyPr/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3818" y="2489201"/>
            <a:ext cx="5705856" cy="76809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280" b="0">
                <a:solidFill>
                  <a:schemeClr val="tx2"/>
                </a:solidFill>
                <a:latin typeface="+mn-lt"/>
              </a:defRPr>
            </a:lvl1pPr>
            <a:lvl2pPr marL="548640" indent="0">
              <a:buNone/>
              <a:defRPr sz="228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3818" y="3307078"/>
            <a:ext cx="5705856" cy="3840480"/>
          </a:xfrm>
        </p:spPr>
        <p:txBody>
          <a:bodyPr/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48042" y="2489201"/>
            <a:ext cx="5705856" cy="76809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280" b="0">
                <a:solidFill>
                  <a:schemeClr val="tx2"/>
                </a:solidFill>
              </a:defRPr>
            </a:lvl1pPr>
            <a:lvl2pPr marL="548640" indent="0">
              <a:buNone/>
              <a:defRPr sz="228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48042" y="3307897"/>
            <a:ext cx="5705856" cy="3840480"/>
          </a:xfrm>
        </p:spPr>
        <p:txBody>
          <a:bodyPr/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7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4635" y="285293"/>
            <a:ext cx="10237622" cy="76590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824463" y="285293"/>
            <a:ext cx="3511296" cy="765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0" y="728870"/>
            <a:ext cx="2916936" cy="1975104"/>
          </a:xfrm>
        </p:spPr>
        <p:txBody>
          <a:bodyPr anchor="b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6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731520"/>
            <a:ext cx="9326880" cy="6400800"/>
          </a:xfrm>
        </p:spPr>
        <p:txBody>
          <a:bodyPr/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0" y="2743200"/>
            <a:ext cx="2916936" cy="420624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60"/>
              </a:spcBef>
              <a:buNone/>
              <a:defRPr sz="168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4/2/25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2472412" y="7467602"/>
            <a:ext cx="1755648" cy="3291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89055" y="449885"/>
            <a:ext cx="3182112" cy="732983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288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824463" y="285293"/>
            <a:ext cx="3511296" cy="765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0" y="724205"/>
            <a:ext cx="2918765" cy="1975104"/>
          </a:xfrm>
        </p:spPr>
        <p:txBody>
          <a:bodyPr anchor="b">
            <a:noAutofit/>
          </a:bodyPr>
          <a:lstStyle>
            <a:lvl1pPr algn="l">
              <a:defRPr sz="336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4319" y="285293"/>
            <a:ext cx="10237622" cy="765901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0" y="2743200"/>
            <a:ext cx="2918765" cy="420258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960"/>
              </a:spcBef>
              <a:buNone/>
              <a:defRPr sz="168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1097280" rtl="0" eaLnBrk="1" latinLnBrk="0" hangingPunct="1">
              <a:defRPr lang="en-US" sz="12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76074" y="7472477"/>
            <a:ext cx="1755648" cy="3291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989055" y="449885"/>
            <a:ext cx="3182112" cy="732983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004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635" y="285293"/>
            <a:ext cx="14067130" cy="765901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0160" y="771113"/>
            <a:ext cx="1207008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523744"/>
            <a:ext cx="12070080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9184" y="7569206"/>
            <a:ext cx="3291840" cy="329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7952" y="7569206"/>
            <a:ext cx="6254496" cy="329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63856" y="7569206"/>
            <a:ext cx="1755648" cy="329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4" r:id="rId13"/>
    <p:sldLayoutId id="2147483825" r:id="rId14"/>
    <p:sldLayoutId id="2147483826" r:id="rId15"/>
    <p:sldLayoutId id="2147483828" r:id="rId16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lang="en-US" sz="576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19456" indent="-219456" algn="l" defTabSz="1097280" rtl="0" eaLnBrk="1" latinLnBrk="0" hangingPunct="1">
        <a:lnSpc>
          <a:spcPct val="100000"/>
        </a:lnSpc>
        <a:spcBef>
          <a:spcPts val="108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19456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indent="-219456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07008" indent="-219456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indent="-219456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1920000" indent="-274320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280000" indent="-274320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640000" indent="-274320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000000" indent="-274320" algn="l" defTabSz="1097280" rtl="0" eaLnBrk="1" latinLnBrk="0" hangingPunct="1">
        <a:lnSpc>
          <a:spcPct val="100000"/>
        </a:lnSpc>
        <a:spcBef>
          <a:spcPts val="6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11">
            <a:extLst>
              <a:ext uri="{FF2B5EF4-FFF2-40B4-BE49-F238E27FC236}">
                <a16:creationId xmlns:a16="http://schemas.microsoft.com/office/drawing/2014/main" id="{31384700-0C66-B74D-B27C-604D0EE5F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"/>
            <a:ext cx="14630400" cy="82258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61896" y="2559102"/>
            <a:ext cx="8473248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 dirty="0">
                <a:solidFill>
                  <a:srgbClr val="124E73"/>
                </a:solidFill>
                <a:latin typeface="Calibri" panose="020F0502020204030204" pitchFamily="34" charset="0"/>
                <a:ea typeface="MuseoModerno Medium" pitchFamily="34" charset="-122"/>
                <a:cs typeface="Calibri" panose="020F0502020204030204" pitchFamily="34" charset="0"/>
              </a:rPr>
              <a:t>Наставничество психолога в образовании: преимущества и возможности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B558F6-DA26-F04B-B42C-3E673701CB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0" t="3637" r="4923" b="6510"/>
          <a:stretch/>
        </p:blipFill>
        <p:spPr>
          <a:xfrm>
            <a:off x="11209282" y="3044134"/>
            <a:ext cx="3201377" cy="3818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58F902-C4C4-934A-9F5C-7548EB0F4144}"/>
                  </a:ext>
                </a:extLst>
              </p:cNvPr>
              <p:cNvSpPr txBox="1"/>
              <p:nvPr/>
            </p:nvSpPr>
            <p:spPr>
              <a:xfrm>
                <a:off x="1860331" y="152942"/>
                <a:ext cx="1043677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образования и науки Республики Башкортостан</m:t>
                      </m:r>
                    </m:oMath>
                  </m:oMathPara>
                </a14:m>
                <a:endParaRPr lang="ru-RU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58F902-C4C4-934A-9F5C-7548EB0F4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331" y="152942"/>
                <a:ext cx="10436772" cy="923330"/>
              </a:xfrm>
              <a:prstGeom prst="rect">
                <a:avLst/>
              </a:prstGeom>
              <a:blipFill>
                <a:blip r:embed="rId5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CD5C28D-F0AD-FE42-A8AA-D0A8873664B4}"/>
              </a:ext>
            </a:extLst>
          </p:cNvPr>
          <p:cNvSpPr txBox="1"/>
          <p:nvPr/>
        </p:nvSpPr>
        <p:spPr>
          <a:xfrm>
            <a:off x="1285867" y="6186532"/>
            <a:ext cx="7441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Подготовил: 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Кравченко О.В., педагог-психолог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МАОУ ДО ЦДТ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Сулпан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г.Уфа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Кировский район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1">
            <a:extLst>
              <a:ext uri="{FF2B5EF4-FFF2-40B4-BE49-F238E27FC236}">
                <a16:creationId xmlns:a16="http://schemas.microsoft.com/office/drawing/2014/main" id="{97324D42-A7FA-404E-8671-25B96FA8B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584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E035E6B-872C-3B41-9628-3C2FE310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268" y="961483"/>
            <a:ext cx="6766560" cy="6278879"/>
          </a:xfrm>
        </p:spPr>
        <p:txBody>
          <a:bodyPr>
            <a:normAutofit/>
          </a:bodyPr>
          <a:lstStyle/>
          <a:p>
            <a:br>
              <a:rPr lang="ru-RU" sz="2800" dirty="0">
                <a:cs typeface="Kanit Light" panose="020B0604020202020204" charset="-34"/>
              </a:rPr>
            </a:br>
            <a:r>
              <a:rPr lang="ru-RU" sz="2800" dirty="0">
                <a:cs typeface="Kanit Light" panose="020B0604020202020204" charset="-34"/>
              </a:rPr>
              <a:t> </a:t>
            </a:r>
            <a:br>
              <a:rPr lang="ru-RU" sz="2800" dirty="0">
                <a:cs typeface="Kanit Light" panose="020B0604020202020204" charset="-34"/>
              </a:rPr>
            </a:br>
            <a:br>
              <a:rPr lang="ru-RU" sz="2800" dirty="0">
                <a:cs typeface="Kanit Light" panose="020B0604020202020204" charset="-34"/>
              </a:rPr>
            </a:br>
            <a:br>
              <a:rPr lang="ru-RU" sz="2800" dirty="0">
                <a:cs typeface="Kanit Light" panose="020B0604020202020204" charset="-34"/>
              </a:rPr>
            </a:br>
            <a:br>
              <a:rPr lang="ru-RU" sz="2800" dirty="0">
                <a:cs typeface="Kanit Light" panose="020B0604020202020204" charset="-34"/>
              </a:rPr>
            </a:br>
            <a:br>
              <a:rPr lang="ru-RU" sz="2800" dirty="0">
                <a:cs typeface="Kanit Light" panose="020B0604020202020204" charset="-34"/>
              </a:rPr>
            </a:br>
            <a:br>
              <a:rPr lang="ru-RU" sz="2800" dirty="0">
                <a:cs typeface="Kanit Light" panose="020B0604020202020204" charset="-34"/>
              </a:rPr>
            </a:br>
            <a:r>
              <a:rPr lang="ru-RU" sz="36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Цель-Адаптация новичков</a:t>
            </a:r>
            <a:br>
              <a:rPr lang="ru-RU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</a:br>
            <a:br>
              <a:rPr lang="ru-RU" sz="2800" dirty="0">
                <a:solidFill>
                  <a:schemeClr val="tx1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</a:br>
            <a:r>
              <a:rPr lang="ru-RU" sz="2300" dirty="0">
                <a:solidFill>
                  <a:schemeClr val="tx1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-Профессиональный рост педагогов</a:t>
            </a:r>
            <a:br>
              <a:rPr lang="ru-RU" sz="2300" dirty="0">
                <a:solidFill>
                  <a:schemeClr val="tx1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</a:br>
            <a:r>
              <a:rPr lang="ru-RU" sz="2300" dirty="0">
                <a:solidFill>
                  <a:schemeClr val="tx1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-Обмен опытом и инновациями</a:t>
            </a:r>
            <a:br>
              <a:rPr lang="ru-RU" sz="2300" dirty="0">
                <a:solidFill>
                  <a:schemeClr val="tx1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</a:br>
            <a:r>
              <a:rPr lang="ru-RU" sz="2300" dirty="0">
                <a:solidFill>
                  <a:schemeClr val="tx1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-Индивидуальная обратная связь </a:t>
            </a:r>
            <a:br>
              <a:rPr lang="ru-RU" sz="2300" dirty="0">
                <a:solidFill>
                  <a:schemeClr val="tx1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</a:br>
            <a:r>
              <a:rPr lang="ru-RU" sz="2300" dirty="0">
                <a:solidFill>
                  <a:schemeClr val="tx1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-Улучшение межличностного взаимодействия</a:t>
            </a:r>
            <a:br>
              <a:rPr lang="ru-RU" sz="2300" dirty="0">
                <a:solidFill>
                  <a:schemeClr val="tx1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</a:br>
            <a:r>
              <a:rPr lang="ru-RU" sz="2300" dirty="0">
                <a:solidFill>
                  <a:schemeClr val="tx1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-Разрешение конфликтов</a:t>
            </a:r>
            <a:br>
              <a:rPr lang="ru-RU" sz="2800" dirty="0">
                <a:cs typeface="Kanit Light" panose="020B0604020202020204" charset="-34"/>
              </a:rPr>
            </a:br>
            <a:endParaRPr lang="ru-RU" sz="2800" dirty="0">
              <a:cs typeface="Kanit Light" panose="020B0604020202020204" charset="-3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1A93FC-7DE0-F246-9F8E-75D2D6DA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76" y="284480"/>
            <a:ext cx="6183915" cy="665234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8782257" y="658167"/>
            <a:ext cx="315518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Администрация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11937441" y="1879042"/>
            <a:ext cx="2069961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Наставник</a:t>
            </a:r>
          </a:p>
        </p:txBody>
      </p:sp>
      <p:sp>
        <p:nvSpPr>
          <p:cNvPr id="4" name="Овал 3"/>
          <p:cNvSpPr/>
          <p:nvPr/>
        </p:nvSpPr>
        <p:spPr>
          <a:xfrm>
            <a:off x="6822830" y="1949381"/>
            <a:ext cx="1959427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психолог</a:t>
            </a:r>
          </a:p>
        </p:txBody>
      </p:sp>
      <p:sp>
        <p:nvSpPr>
          <p:cNvPr id="6" name="Овал 5"/>
          <p:cNvSpPr/>
          <p:nvPr/>
        </p:nvSpPr>
        <p:spPr>
          <a:xfrm>
            <a:off x="9548329" y="2911772"/>
            <a:ext cx="1939332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новичок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1937441" y="1282421"/>
            <a:ext cx="566728" cy="5802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1609093" y="2733152"/>
            <a:ext cx="611712" cy="53256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8521002" y="1457011"/>
            <a:ext cx="585353" cy="49237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521002" y="2884770"/>
            <a:ext cx="914400" cy="30558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0515366" y="1755949"/>
            <a:ext cx="0" cy="103749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902840" y="2336242"/>
            <a:ext cx="301210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7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1">
            <a:extLst>
              <a:ext uri="{FF2B5EF4-FFF2-40B4-BE49-F238E27FC236}">
                <a16:creationId xmlns:a16="http://schemas.microsoft.com/office/drawing/2014/main" id="{91C71C8B-B15D-CC4D-9ABE-DC3BC9760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"/>
            <a:ext cx="14630400" cy="82258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73574"/>
            <a:ext cx="7556421" cy="21263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Психологическая поддержка и профилактика выгорания</a:t>
            </a: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89" y="1277007"/>
            <a:ext cx="4924308" cy="52532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233863"/>
            <a:ext cx="2291953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Эмоциональная разгрузка</a:t>
            </a:r>
            <a:endParaRPr lang="en-US" sz="2200"/>
          </a:p>
        </p:txBody>
      </p:sp>
      <p:sp>
        <p:nvSpPr>
          <p:cNvPr id="6" name="Text 2"/>
          <p:cNvSpPr/>
          <p:nvPr/>
        </p:nvSpPr>
        <p:spPr>
          <a:xfrm>
            <a:off x="6280190" y="5078611"/>
            <a:ext cx="2291953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Психолог учит техникам управления стрессом, что особенно важно в работе с детьми.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44007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233863"/>
            <a:ext cx="2292072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Профилактика выгорания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5078611"/>
            <a:ext cx="2292072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Регулярные сессии помогают вовремя распознать признаки усталости.</a:t>
            </a:r>
            <a:endParaRPr lang="en-US" sz="175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44007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233863"/>
            <a:ext cx="2291953" cy="10629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Развитие эмоционального интеллекта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5432941"/>
            <a:ext cx="2291953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Педагоги учатся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лучше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понимать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свои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эмоции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и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реакции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учеников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11">
            <a:extLst>
              <a:ext uri="{FF2B5EF4-FFF2-40B4-BE49-F238E27FC236}">
                <a16:creationId xmlns:a16="http://schemas.microsoft.com/office/drawing/2014/main" id="{2151E430-4CEE-C344-A1A5-5870F3FB5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58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044" y="606266"/>
            <a:ext cx="7600712" cy="1378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Организационные преимущества</a:t>
            </a:r>
          </a:p>
        </p:txBody>
      </p:sp>
      <p:sp>
        <p:nvSpPr>
          <p:cNvPr id="4" name="Shape 1"/>
          <p:cNvSpPr/>
          <p:nvPr/>
        </p:nvSpPr>
        <p:spPr>
          <a:xfrm>
            <a:off x="6573441" y="2314932"/>
            <a:ext cx="30480" cy="5309949"/>
          </a:xfrm>
          <a:prstGeom prst="roundRect">
            <a:avLst>
              <a:gd name="adj" fmla="val 303837"/>
            </a:avLst>
          </a:prstGeom>
          <a:solidFill>
            <a:srgbClr val="C5D2CF"/>
          </a:solidFill>
        </p:spPr>
        <p:txBody>
          <a:bodyPr/>
          <a:lstStyle/>
          <a:p>
            <a:endParaRPr/>
          </a:p>
        </p:txBody>
      </p:sp>
      <p:sp>
        <p:nvSpPr>
          <p:cNvPr id="5" name="Shape 2"/>
          <p:cNvSpPr/>
          <p:nvPr/>
        </p:nvSpPr>
        <p:spPr>
          <a:xfrm>
            <a:off x="6806208" y="2795707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5D2CF"/>
          </a:solidFill>
        </p:spPr>
        <p:txBody>
          <a:bodyPr/>
          <a:lstStyle/>
          <a:p>
            <a:endParaRPr/>
          </a:p>
        </p:txBody>
      </p:sp>
      <p:sp>
        <p:nvSpPr>
          <p:cNvPr id="6" name="Shape 3"/>
          <p:cNvSpPr/>
          <p:nvPr/>
        </p:nvSpPr>
        <p:spPr>
          <a:xfrm>
            <a:off x="6340673" y="256293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4"/>
          <p:cNvSpPr/>
          <p:nvPr/>
        </p:nvSpPr>
        <p:spPr>
          <a:xfrm>
            <a:off x="6538317" y="2645569"/>
            <a:ext cx="100608" cy="3307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600"/>
          </a:p>
        </p:txBody>
      </p:sp>
      <p:sp>
        <p:nvSpPr>
          <p:cNvPr id="8" name="Text 5"/>
          <p:cNvSpPr/>
          <p:nvPr/>
        </p:nvSpPr>
        <p:spPr>
          <a:xfrm>
            <a:off x="7801332" y="2535317"/>
            <a:ext cx="2756178" cy="34444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Позитивный климат</a:t>
            </a:r>
            <a:endParaRPr lang="en-US" sz="2150"/>
          </a:p>
        </p:txBody>
      </p:sp>
      <p:sp>
        <p:nvSpPr>
          <p:cNvPr id="9" name="Text 6"/>
          <p:cNvSpPr/>
          <p:nvPr/>
        </p:nvSpPr>
        <p:spPr>
          <a:xfrm>
            <a:off x="7801332" y="3012043"/>
            <a:ext cx="6057424" cy="705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Улучшение отношений в парах педагогов влияет на общую атмосферу в учреждении.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806208" y="4639151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5D2CF"/>
          </a:solidFill>
        </p:spPr>
        <p:txBody>
          <a:bodyPr/>
          <a:lstStyle/>
          <a:p>
            <a:endParaRPr/>
          </a:p>
        </p:txBody>
      </p:sp>
      <p:sp>
        <p:nvSpPr>
          <p:cNvPr id="11" name="Shape 8"/>
          <p:cNvSpPr/>
          <p:nvPr/>
        </p:nvSpPr>
        <p:spPr>
          <a:xfrm>
            <a:off x="6340673" y="440638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Text 9"/>
          <p:cNvSpPr/>
          <p:nvPr/>
        </p:nvSpPr>
        <p:spPr>
          <a:xfrm>
            <a:off x="6504980" y="4489013"/>
            <a:ext cx="167402" cy="3307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600"/>
          </a:p>
        </p:txBody>
      </p:sp>
      <p:sp>
        <p:nvSpPr>
          <p:cNvPr id="13" name="Text 10"/>
          <p:cNvSpPr/>
          <p:nvPr/>
        </p:nvSpPr>
        <p:spPr>
          <a:xfrm>
            <a:off x="7801332" y="4378762"/>
            <a:ext cx="2946440" cy="34444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 err="1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Качество</a:t>
            </a: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2150" dirty="0" err="1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образования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7801332" y="4855488"/>
            <a:ext cx="6057424" cy="705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Согласованная работа педагогов приводит к более продуманным учебным планам.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806208" y="6482596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5D2CF"/>
          </a:solidFill>
        </p:spPr>
        <p:txBody>
          <a:bodyPr/>
          <a:lstStyle/>
          <a:p>
            <a:endParaRPr/>
          </a:p>
        </p:txBody>
      </p:sp>
      <p:sp>
        <p:nvSpPr>
          <p:cNvPr id="16" name="Shape 13"/>
          <p:cNvSpPr/>
          <p:nvPr/>
        </p:nvSpPr>
        <p:spPr>
          <a:xfrm>
            <a:off x="6340673" y="624982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6503670" y="6332458"/>
            <a:ext cx="170021" cy="3307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600"/>
          </a:p>
        </p:txBody>
      </p:sp>
      <p:sp>
        <p:nvSpPr>
          <p:cNvPr id="18" name="Text 15"/>
          <p:cNvSpPr/>
          <p:nvPr/>
        </p:nvSpPr>
        <p:spPr>
          <a:xfrm>
            <a:off x="7801332" y="6222206"/>
            <a:ext cx="3207187" cy="34444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Корпоративная культура</a:t>
            </a:r>
            <a:endParaRPr lang="en-US" sz="2150"/>
          </a:p>
        </p:txBody>
      </p:sp>
      <p:sp>
        <p:nvSpPr>
          <p:cNvPr id="19" name="Text 16"/>
          <p:cNvSpPr/>
          <p:nvPr/>
        </p:nvSpPr>
        <p:spPr>
          <a:xfrm>
            <a:off x="7801332" y="6698933"/>
            <a:ext cx="6057424" cy="705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Наставничество формирует культуру взаимопомощи, повышая лояльность сотрудников.</a:t>
            </a:r>
            <a:endParaRPr lang="en-US" sz="17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7771FC3-5F13-704D-9D22-A714C5544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09" y="312234"/>
            <a:ext cx="5762173" cy="6656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11">
            <a:extLst>
              <a:ext uri="{FF2B5EF4-FFF2-40B4-BE49-F238E27FC236}">
                <a16:creationId xmlns:a16="http://schemas.microsoft.com/office/drawing/2014/main" id="{832E561D-4242-CE49-97C9-AA1ECDC03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120" y="3751"/>
            <a:ext cx="15279519" cy="82258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20478"/>
            <a:ext cx="5837039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Личностное</a:t>
            </a: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развитие</a:t>
            </a: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939" y="867103"/>
            <a:ext cx="5053712" cy="588053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19623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Саморефлексия</a:t>
            </a:r>
            <a:endParaRPr lang="en-US" sz="2200"/>
          </a:p>
        </p:txBody>
      </p:sp>
      <p:sp>
        <p:nvSpPr>
          <p:cNvPr id="6" name="Text 2"/>
          <p:cNvSpPr/>
          <p:nvPr/>
        </p:nvSpPr>
        <p:spPr>
          <a:xfrm>
            <a:off x="2268022" y="3686651"/>
            <a:ext cx="608218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Педагоги учатся анализировать свои действия и мотивацию, что способствует личностному росту.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19" y="2742604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86608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Уверенность в себе</a:t>
            </a:r>
            <a:endParaRPr lang="en-US" sz="2200"/>
          </a:p>
        </p:txBody>
      </p:sp>
      <p:sp>
        <p:nvSpPr>
          <p:cNvPr id="9" name="Text 4"/>
          <p:cNvSpPr/>
          <p:nvPr/>
        </p:nvSpPr>
        <p:spPr>
          <a:xfrm>
            <a:off x="2268022" y="5356503"/>
            <a:ext cx="608218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Поддержка наставника и психолога помогает преодолевать профессиональные страхи.</a:t>
            </a:r>
            <a:endParaRPr lang="en-US" sz="175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AF50F9-CD9D-B74B-BFB7-18850AF02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98" y="4981902"/>
            <a:ext cx="1185492" cy="15540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extLst>
              <a:ext uri="{FF2B5EF4-FFF2-40B4-BE49-F238E27FC236}">
                <a16:creationId xmlns:a16="http://schemas.microsoft.com/office/drawing/2014/main" id="{16EBB16F-3B1B-154D-AB90-05ADA1522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5849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1529286" y="932363"/>
            <a:ext cx="10357914" cy="21263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Анализ целевой аудитории и ее потребностей</a:t>
            </a:r>
            <a:endParaRPr lang="en-US" sz="445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253980"/>
              </p:ext>
            </p:extLst>
          </p:nvPr>
        </p:nvGraphicFramePr>
        <p:xfrm>
          <a:off x="3995737" y="2514599"/>
          <a:ext cx="9282941" cy="440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09665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1">
            <a:extLst>
              <a:ext uri="{FF2B5EF4-FFF2-40B4-BE49-F238E27FC236}">
                <a16:creationId xmlns:a16="http://schemas.microsoft.com/office/drawing/2014/main" id="{8D4C6E9D-754E-874F-9255-939D58E8D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5849"/>
          </a:xfrm>
          <a:prstGeom prst="rect">
            <a:avLst/>
          </a:prstGeom>
        </p:spPr>
      </p:pic>
      <p:sp>
        <p:nvSpPr>
          <p:cNvPr id="2" name="AutoShape 2" descr="blob:https://web.whatsapp.com/115ab5a1-ac15-4717-8029-1b4d1fea8c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80160" y="771113"/>
            <a:ext cx="10717572" cy="1645920"/>
          </a:xfrm>
        </p:spPr>
        <p:txBody>
          <a:bodyPr/>
          <a:lstStyle/>
          <a:p>
            <a:pPr algn="ctr"/>
            <a:r>
              <a:rPr lang="ru-RU" sz="41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Работа</a:t>
            </a:r>
            <a:r>
              <a:rPr lang="ru-RU" dirty="0"/>
              <a:t> </a:t>
            </a:r>
            <a:r>
              <a:rPr lang="ru-RU" sz="41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с родителями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8D4A54C0-4CA0-C84C-92DA-405EF18E1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8773" y="2417033"/>
            <a:ext cx="6574220" cy="4726438"/>
          </a:xfrm>
        </p:spPr>
      </p:pic>
    </p:spTree>
    <p:extLst>
      <p:ext uri="{BB962C8B-B14F-4D97-AF65-F5344CB8AC3E}">
        <p14:creationId xmlns:p14="http://schemas.microsoft.com/office/powerpoint/2010/main" val="4273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extLst>
              <a:ext uri="{FF2B5EF4-FFF2-40B4-BE49-F238E27FC236}">
                <a16:creationId xmlns:a16="http://schemas.microsoft.com/office/drawing/2014/main" id="{AFA38D68-1CB6-A04D-ADAC-AA0482F9B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58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1F43E-CB36-0F47-A262-E1BE92D3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0" y="771113"/>
            <a:ext cx="10785460" cy="1645920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0173E9-ADED-AB46-AECE-75D4BCBF1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C73F9D-53C2-AD4D-8915-9A73FD410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702" y="2417032"/>
            <a:ext cx="7777632" cy="482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217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33"/>
  <p:tag name="AS_OS" val="Microsoft Windows NT 10.0.20348.0"/>
  <p:tag name="AS_RELEASE_DATE" val="2024.11.14"/>
  <p:tag name="AS_TITLE" val="Aspose.Slides for .NET6"/>
  <p:tag name="AS_VERSION" val="24.1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7388</TotalTime>
  <Words>219</Words>
  <Application>Microsoft Macintosh PowerPoint</Application>
  <PresentationFormat>Произвольный</PresentationFormat>
  <Paragraphs>42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Century Gothic</vt:lpstr>
      <vt:lpstr>Times New Roman</vt:lpstr>
      <vt:lpstr>Calibri</vt:lpstr>
      <vt:lpstr>Cambria Math</vt:lpstr>
      <vt:lpstr>Martel Sans</vt:lpstr>
      <vt:lpstr>Garamond</vt:lpstr>
      <vt:lpstr>MuseoModerno Medium</vt:lpstr>
      <vt:lpstr>Kanit Light</vt:lpstr>
      <vt:lpstr>Савон</vt:lpstr>
      <vt:lpstr>Презентация PowerPoint</vt:lpstr>
      <vt:lpstr>        Цель-Адаптация новичков  -Профессиональный рост педагогов -Обмен опытом и инновациями -Индивидуальная обратная связь  -Улучшение межличностного взаимодействия -Разрешение конфликтов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Спасибо за внимание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28</cp:revision>
  <dcterms:created xsi:type="dcterms:W3CDTF">2025-02-24T07:13:42Z</dcterms:created>
  <dcterms:modified xsi:type="dcterms:W3CDTF">2025-04-02T07:52:04Z</dcterms:modified>
</cp:coreProperties>
</file>